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2" r:id="rId3"/>
    <p:sldId id="260" r:id="rId4"/>
    <p:sldId id="261" r:id="rId5"/>
    <p:sldId id="256" r:id="rId6"/>
    <p:sldId id="257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1"/>
    <p:restoredTop sz="94698"/>
  </p:normalViewPr>
  <p:slideViewPr>
    <p:cSldViewPr snapToGrid="0" snapToObjects="1">
      <p:cViewPr>
        <p:scale>
          <a:sx n="79" d="100"/>
          <a:sy n="79" d="100"/>
        </p:scale>
        <p:origin x="1944" y="1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1423A-9BD0-704C-83C3-650B44629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DCD67B-B9B5-B249-9BEF-DD3FBE7CE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38F79-CC8F-1048-B2B1-8B23692EA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A97D9-9BDD-8941-9D4D-6328EDEC4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10C5BB-63CA-C744-985C-AAC5F0CAF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628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70039-C378-5043-A9DD-59E0C75CF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AAEC0E-D59B-A54B-B1B3-DD85151F3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521A5-9BD3-A640-8B14-300DB3519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C07F0-D8B5-9B44-B258-B7C98EF05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338DA-C247-614E-83CB-027B35A12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206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5664F3-EF4C-7444-B0A2-E86992E3E1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196AEE-E1D7-D445-A7BB-71A0A5588B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8F264-BE6A-4F42-AFF0-5BDFB5023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CFAA8-1804-0D49-95A6-5A533859D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78A30-8338-A341-9238-33BD712FE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0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4DC00-B576-FB4C-891A-10FC73F09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3F160-9144-9847-9C1D-42C7C4AC4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8BAA5-CCAE-EA4B-A638-B5A07F27F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4113D-69F8-7E4E-9B5C-2BD24A9E7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B4104E-F6D7-6E4B-8A7F-0009E0DFD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501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414B0-77B9-2D42-B70E-F9E163028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5CA0A9-D1F7-1045-8305-EC46EEAE4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35E0E-E2CB-8742-B873-E449AF851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7B492-51EB-ED4D-82E6-4EDD8ADA6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394FC-8A7F-0D44-A3F3-9F696576E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60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1D9F2-D149-A64A-AFE1-C601D0257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510A7-7461-CA45-8F6D-41D0733CD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03CD-BE3B-3645-8EFE-72F6E35D45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E6A7C6-5688-9D4B-9111-63FFD583B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E876A4-2423-A542-9398-6BB62909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28BE3F-8A1E-9046-89B1-B13759B1E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93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BD103-AF16-B549-8FFB-FDD0211B5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2BFF5-A43A-EE48-9F2E-B171DF888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16FF53-CED9-BB49-B1AC-00292E6756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E5BB84-0548-6247-AFE5-252C790E23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8BDEFA-7A4B-AB42-AFCA-AEDB93CCBE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608AA9-74CF-D747-87CA-B7C04A5A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D243D6-3A2F-654C-8DF9-3F93A26D1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C1E580-9525-824E-BB66-4DD74220A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811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AE7C9-78EA-E84B-91F6-EA8113526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198F63-FE8E-264F-9397-2002F18B3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1ACB20-DA5C-964B-A657-84DE1B7BD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12225A-ACE7-BB4A-858D-8E2B8B455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30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9129AF-5F90-0344-8B07-D11A8F767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E02F3A-CFE0-EC44-A54C-617267529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E0EE9-254D-A949-B939-948DADDD6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95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6211A-B4CA-EC45-9A1D-92C005C70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9353D-EC98-D54F-8133-7DB20D1DA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F5294E-94FA-D146-AC80-B956C65A56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1AB423-0CA1-D342-BC14-C43434E13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C6A35-6C30-4140-A399-68EE8454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7BCAF3-B5A9-FD4F-B0B4-1D497D5D6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413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6677D-1084-A247-880D-329CF2C28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5030B8-BC7C-0446-842D-64DAF0D181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A98F58-3350-9E44-BBC4-A9C74A6BB0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9366B-1906-3D43-94F0-609F34AD9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5D1E3-C7D8-D344-877C-C0785BA34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8797DA-2D6B-7448-BDAC-343AD2F05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696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1F9263-6014-8841-886B-E5FA27F26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0A4D8-6EF6-BA47-8639-07B852DE1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928E0-F3A2-8F4C-8E74-6CB474E3E2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0A21C5-0FCB-2344-B94E-CE04312FF482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0F0B0-AC08-7944-927A-ECADFA276E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E5B04-E3A1-E344-8659-D9C75DC99B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FC838-570B-A141-86A1-499E6FC64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247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62C65-5364-CD40-971D-D4548849B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Match scores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8FB7EB-2D62-EB48-87E1-7FB1067E64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596465"/>
              </p:ext>
            </p:extLst>
          </p:nvPr>
        </p:nvGraphicFramePr>
        <p:xfrm>
          <a:off x="838200" y="1825625"/>
          <a:ext cx="8412480" cy="11125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57640937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2798443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73908812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492944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</a:t>
                      </a:r>
                      <a:r>
                        <a:rPr lang="en-US" dirty="0" err="1"/>
                        <a:t>edu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bachelor’s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Bachelors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801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Richmond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9585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Blacksburg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1.269*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832932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5B61820-67B8-074B-AE0D-D0D2CA0A8F32}"/>
              </a:ext>
            </a:extLst>
          </p:cNvPr>
          <p:cNvSpPr/>
          <p:nvPr/>
        </p:nvSpPr>
        <p:spPr>
          <a:xfrm>
            <a:off x="838200" y="353760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*a </a:t>
            </a:r>
            <a:r>
              <a:rPr lang="en-US" dirty="0" err="1"/>
              <a:t>threshhold</a:t>
            </a:r>
            <a:r>
              <a:rPr lang="en-US" dirty="0"/>
              <a:t> of .3 for a critical skill left only one essential skill (Repair). If the threshold is .2, which allows for 5 essential skills, the match score is 1.502</a:t>
            </a:r>
          </a:p>
        </p:txBody>
      </p:sp>
    </p:spTree>
    <p:extLst>
      <p:ext uri="{BB962C8B-B14F-4D97-AF65-F5344CB8AC3E}">
        <p14:creationId xmlns:p14="http://schemas.microsoft.com/office/powerpoint/2010/main" val="2690362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87027-D2D2-2249-9BD3-F6A29D2A9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Maintenance and Repair Workers (General) first 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232C2-799D-C94D-8625-26E3EA5C4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83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6BE70-BC11-BB40-9B2A-8F7497354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05E9E-9EA1-C84E-85E9-E97230E20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29962"/>
            <a:ext cx="10515600" cy="462913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Note: Blacksburg might have better overall fit if we lowered ”possible candidate” threshold somewhat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549EED-8245-514D-B991-2A1D7C729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62" y="365125"/>
            <a:ext cx="10764526" cy="559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176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4CA17E-AF13-C440-A6A3-F11262D04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604"/>
            <a:ext cx="12192000" cy="635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147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E22E24-262B-6241-A6FF-C691F51BA98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73045" y="931824"/>
            <a:ext cx="5494979" cy="57472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575C07-E10C-9244-B7B6-74091A332D63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323978" y="1126889"/>
            <a:ext cx="5507647" cy="575157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81C87CA-1F00-604D-8CD6-C058D21EC806}"/>
              </a:ext>
            </a:extLst>
          </p:cNvPr>
          <p:cNvSpPr/>
          <p:nvPr/>
        </p:nvSpPr>
        <p:spPr>
          <a:xfrm>
            <a:off x="769085" y="5836968"/>
            <a:ext cx="957619" cy="32623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32A4840-392C-AC49-89C7-3B1FF88DAF47}"/>
              </a:ext>
            </a:extLst>
          </p:cNvPr>
          <p:cNvSpPr/>
          <p:nvPr/>
        </p:nvSpPr>
        <p:spPr>
          <a:xfrm>
            <a:off x="716768" y="5668249"/>
            <a:ext cx="1062251" cy="2327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20E3CAA-771C-7042-9A84-9B6BEE97C782}"/>
              </a:ext>
            </a:extLst>
          </p:cNvPr>
          <p:cNvSpPr/>
          <p:nvPr/>
        </p:nvSpPr>
        <p:spPr>
          <a:xfrm>
            <a:off x="6506828" y="4644786"/>
            <a:ext cx="529987" cy="30211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5A5F6DB-1BE2-4440-8E7C-E8B3D07A18EB}"/>
              </a:ext>
            </a:extLst>
          </p:cNvPr>
          <p:cNvSpPr/>
          <p:nvPr/>
        </p:nvSpPr>
        <p:spPr>
          <a:xfrm>
            <a:off x="6775109" y="4918879"/>
            <a:ext cx="604099" cy="30211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EA233F1-6F61-8D45-A4C9-B509205EBFAA}"/>
              </a:ext>
            </a:extLst>
          </p:cNvPr>
          <p:cNvSpPr/>
          <p:nvPr/>
        </p:nvSpPr>
        <p:spPr>
          <a:xfrm>
            <a:off x="7720838" y="6057660"/>
            <a:ext cx="775648" cy="30381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0B268A4-7ED5-B24F-A157-8B7DA62D71A0}"/>
              </a:ext>
            </a:extLst>
          </p:cNvPr>
          <p:cNvSpPr/>
          <p:nvPr/>
        </p:nvSpPr>
        <p:spPr>
          <a:xfrm>
            <a:off x="2122742" y="5723835"/>
            <a:ext cx="386266" cy="40468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B48BE4F-9E5E-8D43-920B-B4CFB6406822}"/>
              </a:ext>
            </a:extLst>
          </p:cNvPr>
          <p:cNvSpPr/>
          <p:nvPr/>
        </p:nvSpPr>
        <p:spPr>
          <a:xfrm>
            <a:off x="1293281" y="5083060"/>
            <a:ext cx="957619" cy="32623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8F33C1F-FD0A-0444-94ED-82289B7BC72B}"/>
              </a:ext>
            </a:extLst>
          </p:cNvPr>
          <p:cNvSpPr txBox="1">
            <a:spLocks/>
          </p:cNvSpPr>
          <p:nvPr/>
        </p:nvSpPr>
        <p:spPr>
          <a:xfrm>
            <a:off x="610223" y="1231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Richmond vs Blacksburg Skills</a:t>
            </a:r>
          </a:p>
        </p:txBody>
      </p:sp>
    </p:spTree>
    <p:extLst>
      <p:ext uri="{BB962C8B-B14F-4D97-AF65-F5344CB8AC3E}">
        <p14:creationId xmlns:p14="http://schemas.microsoft.com/office/powerpoint/2010/main" val="921787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83FD374-E6ED-EF40-A363-F70CCD404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4807" y="1338732"/>
            <a:ext cx="5613226" cy="55192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EF7F35-D523-224A-9667-2201ACE8C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143" y="1338732"/>
            <a:ext cx="5507648" cy="536192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657EF19C-C8C6-E64B-BCA7-9EA6702A09AA}"/>
              </a:ext>
            </a:extLst>
          </p:cNvPr>
          <p:cNvSpPr/>
          <p:nvPr/>
        </p:nvSpPr>
        <p:spPr>
          <a:xfrm>
            <a:off x="658761" y="4277573"/>
            <a:ext cx="629265" cy="32623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4845E35-6BB1-DB4C-ACF1-BBC7EDED134F}"/>
              </a:ext>
            </a:extLst>
          </p:cNvPr>
          <p:cNvSpPr/>
          <p:nvPr/>
        </p:nvSpPr>
        <p:spPr>
          <a:xfrm>
            <a:off x="2610465" y="5314876"/>
            <a:ext cx="629265" cy="32623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8AB5C31-8C13-EB45-B2D7-9A9B71D4C951}"/>
              </a:ext>
            </a:extLst>
          </p:cNvPr>
          <p:cNvSpPr/>
          <p:nvPr/>
        </p:nvSpPr>
        <p:spPr>
          <a:xfrm>
            <a:off x="6194323" y="3402501"/>
            <a:ext cx="884903" cy="87507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8219294-24E2-094D-BB4F-F7230B66FF6B}"/>
              </a:ext>
            </a:extLst>
          </p:cNvPr>
          <p:cNvSpPr txBox="1">
            <a:spLocks/>
          </p:cNvSpPr>
          <p:nvPr/>
        </p:nvSpPr>
        <p:spPr>
          <a:xfrm>
            <a:off x="610223" y="1231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Bachelor’s vs no bachelor’s Skills</a:t>
            </a:r>
          </a:p>
        </p:txBody>
      </p:sp>
    </p:spTree>
    <p:extLst>
      <p:ext uri="{BB962C8B-B14F-4D97-AF65-F5344CB8AC3E}">
        <p14:creationId xmlns:p14="http://schemas.microsoft.com/office/powerpoint/2010/main" val="850297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8F832-7D3D-494A-AAE0-EEC38099F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018" y="1215189"/>
            <a:ext cx="2306582" cy="511593"/>
          </a:xfrm>
        </p:spPr>
        <p:txBody>
          <a:bodyPr>
            <a:normAutofit/>
          </a:bodyPr>
          <a:lstStyle/>
          <a:p>
            <a:r>
              <a:rPr lang="en-US" sz="2000" dirty="0"/>
              <a:t>Richmond, all </a:t>
            </a:r>
            <a:r>
              <a:rPr lang="en-US" sz="2000" dirty="0" err="1"/>
              <a:t>edu</a:t>
            </a:r>
            <a:endParaRPr lang="en-US" sz="20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4005F18-3EE0-1B40-8C59-E0B599C452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0496459"/>
              </p:ext>
            </p:extLst>
          </p:nvPr>
        </p:nvGraphicFramePr>
        <p:xfrm>
          <a:off x="970018" y="1825628"/>
          <a:ext cx="2306582" cy="4452480"/>
        </p:xfrm>
        <a:graphic>
          <a:graphicData uri="http://schemas.openxmlformats.org/drawingml/2006/table">
            <a:tbl>
              <a:tblPr/>
              <a:tblGrid>
                <a:gridCol w="192946">
                  <a:extLst>
                    <a:ext uri="{9D8B030D-6E8A-4147-A177-3AD203B41FA5}">
                      <a16:colId xmlns:a16="http://schemas.microsoft.com/office/drawing/2014/main" val="4016610286"/>
                    </a:ext>
                  </a:extLst>
                </a:gridCol>
                <a:gridCol w="877028">
                  <a:extLst>
                    <a:ext uri="{9D8B030D-6E8A-4147-A177-3AD203B41FA5}">
                      <a16:colId xmlns:a16="http://schemas.microsoft.com/office/drawing/2014/main" val="2985987830"/>
                    </a:ext>
                  </a:extLst>
                </a:gridCol>
                <a:gridCol w="328885">
                  <a:extLst>
                    <a:ext uri="{9D8B030D-6E8A-4147-A177-3AD203B41FA5}">
                      <a16:colId xmlns:a16="http://schemas.microsoft.com/office/drawing/2014/main" val="738547402"/>
                    </a:ext>
                  </a:extLst>
                </a:gridCol>
                <a:gridCol w="315730">
                  <a:extLst>
                    <a:ext uri="{9D8B030D-6E8A-4147-A177-3AD203B41FA5}">
                      <a16:colId xmlns:a16="http://schemas.microsoft.com/office/drawing/2014/main" val="3307585296"/>
                    </a:ext>
                  </a:extLst>
                </a:gridCol>
                <a:gridCol w="298189">
                  <a:extLst>
                    <a:ext uri="{9D8B030D-6E8A-4147-A177-3AD203B41FA5}">
                      <a16:colId xmlns:a16="http://schemas.microsoft.com/office/drawing/2014/main" val="660962204"/>
                    </a:ext>
                  </a:extLst>
                </a:gridCol>
                <a:gridCol w="293804">
                  <a:extLst>
                    <a:ext uri="{9D8B030D-6E8A-4147-A177-3AD203B41FA5}">
                      <a16:colId xmlns:a16="http://schemas.microsoft.com/office/drawing/2014/main" val="4139304962"/>
                    </a:ext>
                  </a:extLst>
                </a:gridCol>
              </a:tblGrid>
              <a:tr h="149616">
                <a:tc>
                  <a:txBody>
                    <a:bodyPr/>
                    <a:lstStyle/>
                    <a:p>
                      <a:pPr algn="l"/>
                      <a:endParaRPr lang="en-US" sz="700" b="1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9481" marR="19481" marT="18702" marB="18702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Skill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Res count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Ad count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Res perc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Ad perc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4193942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Repair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8386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942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0.83343272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0.70141474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680974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Troubleshooting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3266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365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0.32458756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0.27177960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7530213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Customer Service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3153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205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0.31335719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0.15264334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5837755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Microsoft Excel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3350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130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0.33293580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0.09679821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4479153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Microsoft Office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3090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173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0.30709600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0.12881608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5506846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Scheduling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2958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141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0.29397734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0.10498883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5403471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Budgeting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2342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48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0.23275691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0.03574088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1920281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Communication Skills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2396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335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0.23812363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0.24944155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6321891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Organizational Skills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2282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181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0.22679388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0.13477290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4052990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Planning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2119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86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0.21059432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0.06403574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1371163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11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Plumbing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1279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417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0.12711191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0.31049888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419091"/>
                  </a:ext>
                </a:extLst>
              </a:tr>
              <a:tr h="367806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12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Predictive / Preventative Maintenance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1692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399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0.16815742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0.29709605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045491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13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HVAC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1203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384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0.11955874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0.28592703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3634053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14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Physical Abilities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148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274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0.01470881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0.20402085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674867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15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Carpentry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503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242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0.04999006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0.18019360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318115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16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Computer Literacy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1662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214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0.16517591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0.15934475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7726416"/>
                  </a:ext>
                </a:extLst>
              </a:tr>
            </a:tbl>
          </a:graphicData>
        </a:graphic>
      </p:graphicFrame>
      <p:sp>
        <p:nvSpPr>
          <p:cNvPr id="11" name="Title 1">
            <a:extLst>
              <a:ext uri="{FF2B5EF4-FFF2-40B4-BE49-F238E27FC236}">
                <a16:creationId xmlns:a16="http://schemas.microsoft.com/office/drawing/2014/main" id="{F0D5A850-C44A-854C-9C08-2781149173D1}"/>
              </a:ext>
            </a:extLst>
          </p:cNvPr>
          <p:cNvSpPr txBox="1">
            <a:spLocks/>
          </p:cNvSpPr>
          <p:nvPr/>
        </p:nvSpPr>
        <p:spPr>
          <a:xfrm>
            <a:off x="9179565" y="1215188"/>
            <a:ext cx="2306582" cy="5115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Blacksburg, all </a:t>
            </a:r>
            <a:r>
              <a:rPr lang="en-US" sz="2000" dirty="0" err="1"/>
              <a:t>edu</a:t>
            </a:r>
            <a:endParaRPr lang="en-US" sz="20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9872294-DF2A-F04B-A018-43B2082BC7E4}"/>
              </a:ext>
            </a:extLst>
          </p:cNvPr>
          <p:cNvSpPr txBox="1">
            <a:spLocks/>
          </p:cNvSpPr>
          <p:nvPr/>
        </p:nvSpPr>
        <p:spPr>
          <a:xfrm>
            <a:off x="3624987" y="1215187"/>
            <a:ext cx="2306582" cy="5115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Richmond, </a:t>
            </a:r>
            <a:r>
              <a:rPr lang="en-US" sz="2000" dirty="0" err="1"/>
              <a:t>bach</a:t>
            </a:r>
            <a:r>
              <a:rPr lang="en-US" sz="2000" dirty="0"/>
              <a:t> +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623965E-5890-CD46-8715-8666D6073DE9}"/>
              </a:ext>
            </a:extLst>
          </p:cNvPr>
          <p:cNvSpPr txBox="1">
            <a:spLocks/>
          </p:cNvSpPr>
          <p:nvPr/>
        </p:nvSpPr>
        <p:spPr>
          <a:xfrm>
            <a:off x="6260433" y="1215186"/>
            <a:ext cx="2306582" cy="5115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Richmond, no </a:t>
            </a:r>
            <a:r>
              <a:rPr lang="en-US" sz="2000" dirty="0" err="1"/>
              <a:t>bach</a:t>
            </a:r>
            <a:endParaRPr lang="en-US" sz="2000" dirty="0"/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41ECCC8F-E3C8-B241-ABAC-5F44F5BBCF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5176080"/>
              </p:ext>
            </p:extLst>
          </p:nvPr>
        </p:nvGraphicFramePr>
        <p:xfrm>
          <a:off x="3624987" y="1825628"/>
          <a:ext cx="2178614" cy="4485044"/>
        </p:xfrm>
        <a:graphic>
          <a:graphicData uri="http://schemas.openxmlformats.org/drawingml/2006/table">
            <a:tbl>
              <a:tblPr/>
              <a:tblGrid>
                <a:gridCol w="182242">
                  <a:extLst>
                    <a:ext uri="{9D8B030D-6E8A-4147-A177-3AD203B41FA5}">
                      <a16:colId xmlns:a16="http://schemas.microsoft.com/office/drawing/2014/main" val="197068701"/>
                    </a:ext>
                  </a:extLst>
                </a:gridCol>
                <a:gridCol w="828370">
                  <a:extLst>
                    <a:ext uri="{9D8B030D-6E8A-4147-A177-3AD203B41FA5}">
                      <a16:colId xmlns:a16="http://schemas.microsoft.com/office/drawing/2014/main" val="3186785080"/>
                    </a:ext>
                  </a:extLst>
                </a:gridCol>
                <a:gridCol w="310639">
                  <a:extLst>
                    <a:ext uri="{9D8B030D-6E8A-4147-A177-3AD203B41FA5}">
                      <a16:colId xmlns:a16="http://schemas.microsoft.com/office/drawing/2014/main" val="2838882537"/>
                    </a:ext>
                  </a:extLst>
                </a:gridCol>
                <a:gridCol w="298213">
                  <a:extLst>
                    <a:ext uri="{9D8B030D-6E8A-4147-A177-3AD203B41FA5}">
                      <a16:colId xmlns:a16="http://schemas.microsoft.com/office/drawing/2014/main" val="2099037431"/>
                    </a:ext>
                  </a:extLst>
                </a:gridCol>
                <a:gridCol w="281646">
                  <a:extLst>
                    <a:ext uri="{9D8B030D-6E8A-4147-A177-3AD203B41FA5}">
                      <a16:colId xmlns:a16="http://schemas.microsoft.com/office/drawing/2014/main" val="3519049505"/>
                    </a:ext>
                  </a:extLst>
                </a:gridCol>
                <a:gridCol w="277504">
                  <a:extLst>
                    <a:ext uri="{9D8B030D-6E8A-4147-A177-3AD203B41FA5}">
                      <a16:colId xmlns:a16="http://schemas.microsoft.com/office/drawing/2014/main" val="4088801683"/>
                    </a:ext>
                  </a:extLst>
                </a:gridCol>
              </a:tblGrid>
              <a:tr h="141315">
                <a:tc>
                  <a:txBody>
                    <a:bodyPr/>
                    <a:lstStyle/>
                    <a:p>
                      <a:pPr algn="l"/>
                      <a:endParaRPr lang="en-US" sz="700" b="1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8400" marR="18400" marT="17664" marB="17664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Skill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Res count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Ad count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Res perc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Ad perc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643204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Repair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2822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942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0.81749710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0.70141474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5640733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Microsoft Office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1370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173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0.39687138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0.12881608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4609471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Microsoft Excel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1372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130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0.39745075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0.09679821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9104851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Budgeting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1166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48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0.33777520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0.03574088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7292745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Troubleshooting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1153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365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0.33400927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0.27177960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883117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Scheduling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1106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141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0.32039397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0.10498883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0731729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Planning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1023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86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0.29634994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0.06403574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924614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Customer Service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1027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205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0.29750869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0.15264334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9054696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Project Management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1004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60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0.29084589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0.04467610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0952695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Research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963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48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0.27896871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0.03574088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7816855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11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Plumbing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293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417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0.08487833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0.31049888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1715438"/>
                  </a:ext>
                </a:extLst>
              </a:tr>
              <a:tr h="347400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12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Predictive / Preventative Maintenance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527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399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0.15266512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0.29709605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3232224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13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HVAC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415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384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0.12022016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0.28592703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5537367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14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Communication Skills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884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335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0.25608343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0.24944155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309137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15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Physical Abilities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21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274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0.00608343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0.20402085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0510284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16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Carpentry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67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242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0.01940904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0.18019360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4309469"/>
                  </a:ext>
                </a:extLst>
              </a:tr>
              <a:tr h="24141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17</a:t>
                      </a:r>
                    </a:p>
                  </a:txBody>
                  <a:tcPr marL="18400" marR="18400" marT="14720" marB="1472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Computer Literacy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609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214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0.17641947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0.15934475</a:t>
                      </a:r>
                    </a:p>
                  </a:txBody>
                  <a:tcPr marL="18400" marR="18400" marT="14720" marB="1472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6046866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5C5D1573-81B9-1A40-926A-1C615EA80B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0071273"/>
              </p:ext>
            </p:extLst>
          </p:nvPr>
        </p:nvGraphicFramePr>
        <p:xfrm>
          <a:off x="6260433" y="1858192"/>
          <a:ext cx="2306582" cy="4452480"/>
        </p:xfrm>
        <a:graphic>
          <a:graphicData uri="http://schemas.openxmlformats.org/drawingml/2006/table">
            <a:tbl>
              <a:tblPr/>
              <a:tblGrid>
                <a:gridCol w="192946">
                  <a:extLst>
                    <a:ext uri="{9D8B030D-6E8A-4147-A177-3AD203B41FA5}">
                      <a16:colId xmlns:a16="http://schemas.microsoft.com/office/drawing/2014/main" val="500035848"/>
                    </a:ext>
                  </a:extLst>
                </a:gridCol>
                <a:gridCol w="877028">
                  <a:extLst>
                    <a:ext uri="{9D8B030D-6E8A-4147-A177-3AD203B41FA5}">
                      <a16:colId xmlns:a16="http://schemas.microsoft.com/office/drawing/2014/main" val="2659238387"/>
                    </a:ext>
                  </a:extLst>
                </a:gridCol>
                <a:gridCol w="328885">
                  <a:extLst>
                    <a:ext uri="{9D8B030D-6E8A-4147-A177-3AD203B41FA5}">
                      <a16:colId xmlns:a16="http://schemas.microsoft.com/office/drawing/2014/main" val="838565913"/>
                    </a:ext>
                  </a:extLst>
                </a:gridCol>
                <a:gridCol w="315730">
                  <a:extLst>
                    <a:ext uri="{9D8B030D-6E8A-4147-A177-3AD203B41FA5}">
                      <a16:colId xmlns:a16="http://schemas.microsoft.com/office/drawing/2014/main" val="1498954478"/>
                    </a:ext>
                  </a:extLst>
                </a:gridCol>
                <a:gridCol w="298189">
                  <a:extLst>
                    <a:ext uri="{9D8B030D-6E8A-4147-A177-3AD203B41FA5}">
                      <a16:colId xmlns:a16="http://schemas.microsoft.com/office/drawing/2014/main" val="4155224161"/>
                    </a:ext>
                  </a:extLst>
                </a:gridCol>
                <a:gridCol w="293804">
                  <a:extLst>
                    <a:ext uri="{9D8B030D-6E8A-4147-A177-3AD203B41FA5}">
                      <a16:colId xmlns:a16="http://schemas.microsoft.com/office/drawing/2014/main" val="1683147437"/>
                    </a:ext>
                  </a:extLst>
                </a:gridCol>
              </a:tblGrid>
              <a:tr h="149616">
                <a:tc>
                  <a:txBody>
                    <a:bodyPr/>
                    <a:lstStyle/>
                    <a:p>
                      <a:pPr algn="l"/>
                      <a:endParaRPr lang="en-US" sz="700" b="1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9481" marR="19481" marT="18702" marB="18702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Skill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Res count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Ad count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Res perc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Ad perc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5474348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Repair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3382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942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0.84783154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0.70141474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1650900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Customer Service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1360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205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0.34093758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0.15264334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9299053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Troubleshooting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1234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365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0.30935071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0.27177960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143697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Microsoft Excel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1241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130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0.31110554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0.09679821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5494798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Scheduling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1070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141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0.26823765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0.10498883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9983852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Microsoft Office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1006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173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0.25219353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0.12881608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3850957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Communication Skills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928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335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0.23263976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0.24944155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6968084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Forklift Operation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908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60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0.22762597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0.04467610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0850176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Organizational Skills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899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181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0.22536977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0.13477290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6279291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Microsoft Word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831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63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0.20832289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0.04690990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1708466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11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Plumbing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600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417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0.15041364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0.31049888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902871"/>
                  </a:ext>
                </a:extLst>
              </a:tr>
              <a:tr h="367806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12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Predictive / Preventative Maintenance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691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399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0.17322637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0.29709605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0494237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13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HVAC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467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384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0.11707195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0.28592703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8761218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14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Physical Abilities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88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274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0.02206067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0.20402085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302027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15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Carpentry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268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242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0.06718476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0.18019360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7922637"/>
                  </a:ext>
                </a:extLst>
              </a:tr>
              <a:tr h="255594">
                <a:tc>
                  <a:txBody>
                    <a:bodyPr/>
                    <a:lstStyle/>
                    <a:p>
                      <a:pPr algn="r"/>
                      <a:r>
                        <a:rPr lang="en-US" sz="700" b="1">
                          <a:solidFill>
                            <a:srgbClr val="000000"/>
                          </a:solidFill>
                          <a:effectLst/>
                        </a:rPr>
                        <a:t>16</a:t>
                      </a:r>
                    </a:p>
                  </a:txBody>
                  <a:tcPr marL="19481" marR="19481" marT="15585" marB="15585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>
                          <a:effectLst/>
                        </a:rPr>
                        <a:t>Computer Literacy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679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214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>
                          <a:effectLst/>
                        </a:rPr>
                        <a:t>0.17021810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700" dirty="0">
                          <a:effectLst/>
                        </a:rPr>
                        <a:t>0.15934475</a:t>
                      </a:r>
                    </a:p>
                  </a:txBody>
                  <a:tcPr marL="19481" marR="19481" marT="15585" marB="15585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3587396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65837998-E1A6-054E-87AA-6F1C2E5B42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297197"/>
              </p:ext>
            </p:extLst>
          </p:nvPr>
        </p:nvGraphicFramePr>
        <p:xfrm>
          <a:off x="9179565" y="1876198"/>
          <a:ext cx="1997847" cy="4474903"/>
        </p:xfrm>
        <a:graphic>
          <a:graphicData uri="http://schemas.openxmlformats.org/drawingml/2006/table">
            <a:tbl>
              <a:tblPr/>
              <a:tblGrid>
                <a:gridCol w="165236">
                  <a:extLst>
                    <a:ext uri="{9D8B030D-6E8A-4147-A177-3AD203B41FA5}">
                      <a16:colId xmlns:a16="http://schemas.microsoft.com/office/drawing/2014/main" val="4177133364"/>
                    </a:ext>
                  </a:extLst>
                </a:gridCol>
                <a:gridCol w="751070">
                  <a:extLst>
                    <a:ext uri="{9D8B030D-6E8A-4147-A177-3AD203B41FA5}">
                      <a16:colId xmlns:a16="http://schemas.microsoft.com/office/drawing/2014/main" val="6238611"/>
                    </a:ext>
                  </a:extLst>
                </a:gridCol>
                <a:gridCol w="281651">
                  <a:extLst>
                    <a:ext uri="{9D8B030D-6E8A-4147-A177-3AD203B41FA5}">
                      <a16:colId xmlns:a16="http://schemas.microsoft.com/office/drawing/2014/main" val="1053533717"/>
                    </a:ext>
                  </a:extLst>
                </a:gridCol>
                <a:gridCol w="270385">
                  <a:extLst>
                    <a:ext uri="{9D8B030D-6E8A-4147-A177-3AD203B41FA5}">
                      <a16:colId xmlns:a16="http://schemas.microsoft.com/office/drawing/2014/main" val="3314408141"/>
                    </a:ext>
                  </a:extLst>
                </a:gridCol>
                <a:gridCol w="277896">
                  <a:extLst>
                    <a:ext uri="{9D8B030D-6E8A-4147-A177-3AD203B41FA5}">
                      <a16:colId xmlns:a16="http://schemas.microsoft.com/office/drawing/2014/main" val="2870389701"/>
                    </a:ext>
                  </a:extLst>
                </a:gridCol>
                <a:gridCol w="251609">
                  <a:extLst>
                    <a:ext uri="{9D8B030D-6E8A-4147-A177-3AD203B41FA5}">
                      <a16:colId xmlns:a16="http://schemas.microsoft.com/office/drawing/2014/main" val="3360342224"/>
                    </a:ext>
                  </a:extLst>
                </a:gridCol>
              </a:tblGrid>
              <a:tr h="127201">
                <a:tc>
                  <a:txBody>
                    <a:bodyPr/>
                    <a:lstStyle/>
                    <a:p>
                      <a:pPr algn="l"/>
                      <a:endParaRPr lang="en-US" sz="600" b="1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6563" marR="16563" marT="15900" marB="1590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Skill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Res count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Ad count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Res perc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" b="1" dirty="0">
                          <a:solidFill>
                            <a:srgbClr val="000000"/>
                          </a:solidFill>
                          <a:effectLst/>
                        </a:rPr>
                        <a:t>Ad perc</a:t>
                      </a:r>
                    </a:p>
                  </a:txBody>
                  <a:tcPr marL="19481" marR="19481" marT="18702" marB="18702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4388708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 dirty="0">
                          <a:effectLst/>
                        </a:rPr>
                        <a:t>Repair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868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83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1.000000000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0.61940299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5189308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Microsoft Office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252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7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0.290322581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0.05223881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0605334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Microsoft Excel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287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0.330645161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0.13432836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2231233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Troubleshooting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256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14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0.294930876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0.10447761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405332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Scheduling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208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16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 dirty="0">
                          <a:effectLst/>
                        </a:rPr>
                        <a:t>0.239631336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0.11940299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3986002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Customer Service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207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17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0.238479263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0.12686567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9903118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Organizational Skills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178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4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0.205069124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0.02985075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452813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Research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178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20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0.205069124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0.14925373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8474302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Microsoft Powerpoint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169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6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0.194700461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0.04477612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8057215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Microsoft Word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186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6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0.214285714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0.04477612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6688844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11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Plumbing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69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32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0.079493088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0.23880597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6117506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12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HVAC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35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33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0.040322581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0.24626866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1785494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13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Communication Skills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166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31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 dirty="0">
                          <a:effectLst/>
                        </a:rPr>
                        <a:t>0.191244240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0.23134328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5622105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14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Painting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61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27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0.070276498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0.20149254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9599161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15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 dirty="0">
                          <a:effectLst/>
                        </a:rPr>
                        <a:t>Environmental Regulations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3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10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 dirty="0">
                          <a:effectLst/>
                        </a:rPr>
                        <a:t>0.003456221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 dirty="0">
                          <a:effectLst/>
                        </a:rPr>
                        <a:t>0.07462687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0710579"/>
                  </a:ext>
                </a:extLst>
              </a:tr>
              <a:tr h="312703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16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Predictive / Preventative Maintenance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79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24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0.091013825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0.17910448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962407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17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Carpentry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53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23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0.061059908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0.17164179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9408334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18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>
                          <a:effectLst/>
                        </a:rPr>
                        <a:t>Computer Literacy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168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19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0.193548387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0.14179104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623263"/>
                  </a:ext>
                </a:extLst>
              </a:tr>
              <a:tr h="217302">
                <a:tc>
                  <a:txBody>
                    <a:bodyPr/>
                    <a:lstStyle/>
                    <a:p>
                      <a:pPr algn="r"/>
                      <a:r>
                        <a:rPr lang="en-US" sz="600" b="1">
                          <a:solidFill>
                            <a:srgbClr val="000000"/>
                          </a:solidFill>
                          <a:effectLst/>
                        </a:rPr>
                        <a:t>19</a:t>
                      </a:r>
                    </a:p>
                  </a:txBody>
                  <a:tcPr marL="16563" marR="16563" marT="13250" marB="13250" anchor="ctr">
                    <a:lnL>
                      <a:noFill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8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600" dirty="0">
                          <a:effectLst/>
                        </a:rPr>
                        <a:t>Occupational Health and Safety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51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>
                          <a:effectLst/>
                        </a:rPr>
                        <a:t>18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 dirty="0">
                          <a:effectLst/>
                        </a:rPr>
                        <a:t>0.058755760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600" dirty="0">
                          <a:effectLst/>
                        </a:rPr>
                        <a:t>0.13432836</a:t>
                      </a:r>
                    </a:p>
                  </a:txBody>
                  <a:tcPr marL="16563" marR="16563" marT="13250" marB="13250" anchor="ctr">
                    <a:lnL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6DA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8327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2735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5AE3D1135F4E41AB498540A40487BD" ma:contentTypeVersion="18" ma:contentTypeDescription="Create a new document." ma:contentTypeScope="" ma:versionID="15adbd330118f8d06bc6615d15ac85a9">
  <xsd:schema xmlns:xsd="http://www.w3.org/2001/XMLSchema" xmlns:xs="http://www.w3.org/2001/XMLSchema" xmlns:p="http://schemas.microsoft.com/office/2006/metadata/properties" xmlns:ns2="7a2657dd-b8a5-4c99-8d51-b0b9d254c989" xmlns:ns3="5ba80a41-9917-4a22-8f13-cb051ddce64c" targetNamespace="http://schemas.microsoft.com/office/2006/metadata/properties" ma:root="true" ma:fieldsID="f6a41e235a72bf34fead84cba91ed4b2" ns2:_="" ns3:_="">
    <xsd:import namespace="7a2657dd-b8a5-4c99-8d51-b0b9d254c989"/>
    <xsd:import namespace="5ba80a41-9917-4a22-8f13-cb051ddce64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2657dd-b8a5-4c99-8d51-b0b9d254c9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d038b50-52dc-447d-ac2e-a29bd036c4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a80a41-9917-4a22-8f13-cb051ddce64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ceef030-0fd2-4c4f-af00-feafa4f18198}" ma:internalName="TaxCatchAll" ma:showField="CatchAllData" ma:web="5ba80a41-9917-4a22-8f13-cb051ddce64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a2657dd-b8a5-4c99-8d51-b0b9d254c989">
      <Terms xmlns="http://schemas.microsoft.com/office/infopath/2007/PartnerControls"/>
    </lcf76f155ced4ddcb4097134ff3c332f>
    <TaxCatchAll xmlns="5ba80a41-9917-4a22-8f13-cb051ddce64c" xsi:nil="true"/>
  </documentManagement>
</p:properties>
</file>

<file path=customXml/itemProps1.xml><?xml version="1.0" encoding="utf-8"?>
<ds:datastoreItem xmlns:ds="http://schemas.openxmlformats.org/officeDocument/2006/customXml" ds:itemID="{CF77788E-46CD-4F56-9067-920C9DC0A89F}"/>
</file>

<file path=customXml/itemProps2.xml><?xml version="1.0" encoding="utf-8"?>
<ds:datastoreItem xmlns:ds="http://schemas.openxmlformats.org/officeDocument/2006/customXml" ds:itemID="{7EC8D06C-46DD-472D-BC8E-7B2929361D1B}"/>
</file>

<file path=customXml/itemProps3.xml><?xml version="1.0" encoding="utf-8"?>
<ds:datastoreItem xmlns:ds="http://schemas.openxmlformats.org/officeDocument/2006/customXml" ds:itemID="{A24E24A8-B3B6-4179-973F-A63206C5729F}"/>
</file>

<file path=docProps/app.xml><?xml version="1.0" encoding="utf-8"?>
<Properties xmlns="http://schemas.openxmlformats.org/officeDocument/2006/extended-properties" xmlns:vt="http://schemas.openxmlformats.org/officeDocument/2006/docPropsVTypes">
  <TotalTime>1542</TotalTime>
  <Words>593</Words>
  <Application>Microsoft Macintosh PowerPoint</Application>
  <PresentationFormat>Widescreen</PresentationFormat>
  <Paragraphs>447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Match scores</vt:lpstr>
      <vt:lpstr>Maintenance and Repair Workers (General) first look</vt:lpstr>
      <vt:lpstr>PowerPoint Presentation</vt:lpstr>
      <vt:lpstr>PowerPoint Presentation</vt:lpstr>
      <vt:lpstr>PowerPoint Presentation</vt:lpstr>
      <vt:lpstr>PowerPoint Presentation</vt:lpstr>
      <vt:lpstr>Richmond, all edu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Fowers, Alyssa (af5ug)</dc:creator>
  <cp:lastModifiedBy>Fowers, Alyssa (af5ug)</cp:lastModifiedBy>
  <cp:revision>6</cp:revision>
  <dcterms:created xsi:type="dcterms:W3CDTF">2019-07-23T21:02:27Z</dcterms:created>
  <dcterms:modified xsi:type="dcterms:W3CDTF">2019-07-24T22:44:30Z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0x010100D45AE3D1135F4E41AB498540A40487BD</vt:lpwstr>
  </property>
</Properties>
</file>

<file path=docProps/thumbnail.jpeg>
</file>